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3"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8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6A02A9-882A-4768-B1C9-1CFC478D0736}" type="datetimeFigureOut">
              <a:rPr lang="ru-RU" smtClean="0"/>
              <a:pPr/>
              <a:t>19.09.2013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F6C13E-2774-439B-8392-028B928E60B8}" type="slidenum">
              <a:rPr lang="ru-RU" smtClean="0"/>
              <a:pPr/>
              <a:t>‹#›</a:t>
            </a:fld>
            <a:endParaRPr lang="ru-RU"/>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A02A9-882A-4768-B1C9-1CFC478D0736}" type="datetimeFigureOut">
              <a:rPr lang="ru-RU" smtClean="0"/>
              <a:pPr/>
              <a:t>19.09.2013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6C13E-2774-439B-8392-028B928E60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14423"/>
            <a:ext cx="7772400" cy="2386028"/>
          </a:xfrm>
        </p:spPr>
        <p:txBody>
          <a:bodyPr/>
          <a:lstStyle/>
          <a:p>
            <a:r>
              <a:rPr lang="tt-RU" b="1" dirty="0" smtClean="0">
                <a:solidFill>
                  <a:srgbClr val="FF0000"/>
                </a:solidFill>
              </a:rPr>
              <a:t>Әтнә Үзәкләштерелгән китапханәләр системасы.</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C:\Users\Рафис\Desktop\i.jpeg"/>
          <p:cNvPicPr>
            <a:picLocks noChangeAspect="1" noChangeArrowheads="1"/>
          </p:cNvPicPr>
          <p:nvPr/>
        </p:nvPicPr>
        <p:blipFill>
          <a:blip r:embed="rId2"/>
          <a:srcRect/>
          <a:stretch>
            <a:fillRect/>
          </a:stretch>
        </p:blipFill>
        <p:spPr bwMode="auto">
          <a:xfrm>
            <a:off x="2071670" y="3500438"/>
            <a:ext cx="4714908" cy="285752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t>Место подвиги - Афганистан</a:t>
            </a:r>
            <a:endParaRPr lang="ru-RU" sz="4000" b="1" dirty="0"/>
          </a:p>
        </p:txBody>
      </p:sp>
      <p:sp>
        <p:nvSpPr>
          <p:cNvPr id="3" name="Содержимое 2"/>
          <p:cNvSpPr>
            <a:spLocks noGrp="1"/>
          </p:cNvSpPr>
          <p:nvPr>
            <p:ph idx="1"/>
          </p:nvPr>
        </p:nvSpPr>
        <p:spPr>
          <a:xfrm>
            <a:off x="4130106" y="1868971"/>
            <a:ext cx="1795909" cy="1542519"/>
          </a:xfrm>
        </p:spPr>
        <p:txBody>
          <a:bodyPr/>
          <a:lstStyle/>
          <a:p>
            <a:endParaRPr lang="ru-RU" dirty="0"/>
          </a:p>
        </p:txBody>
      </p:sp>
      <p:pic>
        <p:nvPicPr>
          <p:cNvPr id="1028" name="Picture 4" descr="C:\Users\Рафис\Desktop\i.jpeg"/>
          <p:cNvPicPr>
            <a:picLocks noChangeAspect="1" noChangeArrowheads="1"/>
          </p:cNvPicPr>
          <p:nvPr/>
        </p:nvPicPr>
        <p:blipFill>
          <a:blip r:embed="rId2"/>
          <a:srcRect/>
          <a:stretch>
            <a:fillRect/>
          </a:stretch>
        </p:blipFill>
        <p:spPr bwMode="auto">
          <a:xfrm>
            <a:off x="1214414" y="1500174"/>
            <a:ext cx="2714644" cy="2714644"/>
          </a:xfrm>
          <a:prstGeom prst="rect">
            <a:avLst/>
          </a:prstGeom>
          <a:noFill/>
        </p:spPr>
      </p:pic>
      <p:pic>
        <p:nvPicPr>
          <p:cNvPr id="1029" name="Picture 5" descr="C:\Users\Рафис\Desktop\i1.jpeg"/>
          <p:cNvPicPr>
            <a:picLocks noChangeAspect="1" noChangeArrowheads="1"/>
          </p:cNvPicPr>
          <p:nvPr/>
        </p:nvPicPr>
        <p:blipFill>
          <a:blip r:embed="rId3"/>
          <a:srcRect/>
          <a:stretch>
            <a:fillRect/>
          </a:stretch>
        </p:blipFill>
        <p:spPr bwMode="auto">
          <a:xfrm>
            <a:off x="4714876" y="1500174"/>
            <a:ext cx="4000528" cy="2714644"/>
          </a:xfrm>
          <a:prstGeom prst="rect">
            <a:avLst/>
          </a:prstGeom>
          <a:noFill/>
        </p:spPr>
      </p:pic>
      <p:pic>
        <p:nvPicPr>
          <p:cNvPr id="1030" name="Picture 6" descr="C:\Users\Рафис\Desktop\i2.jpeg"/>
          <p:cNvPicPr>
            <a:picLocks noChangeAspect="1" noChangeArrowheads="1"/>
          </p:cNvPicPr>
          <p:nvPr/>
        </p:nvPicPr>
        <p:blipFill>
          <a:blip r:embed="rId4"/>
          <a:srcRect/>
          <a:stretch>
            <a:fillRect/>
          </a:stretch>
        </p:blipFill>
        <p:spPr bwMode="auto">
          <a:xfrm>
            <a:off x="3286116" y="3929066"/>
            <a:ext cx="3214710" cy="264320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b="1" dirty="0" smtClean="0"/>
              <a:t>2013 ел – Экология һәм әйләнә-тирәне саклау елы.</a:t>
            </a:r>
            <a:endParaRPr lang="ru-RU" b="1" dirty="0"/>
          </a:p>
        </p:txBody>
      </p:sp>
      <p:pic>
        <p:nvPicPr>
          <p:cNvPr id="9218" name="Picture 2"/>
          <p:cNvPicPr>
            <a:picLocks noGrp="1" noChangeAspect="1" noChangeArrowheads="1"/>
          </p:cNvPicPr>
          <p:nvPr>
            <p:ph idx="1"/>
          </p:nvPr>
        </p:nvPicPr>
        <p:blipFill>
          <a:blip r:embed="rId2"/>
          <a:srcRect/>
          <a:stretch>
            <a:fillRect/>
          </a:stretch>
        </p:blipFill>
        <p:spPr bwMode="auto">
          <a:xfrm>
            <a:off x="1500166" y="1714488"/>
            <a:ext cx="6500858" cy="464347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t>Китап күргәзмәләре.</a:t>
            </a:r>
            <a:endParaRPr lang="ru-RU" b="1" dirty="0"/>
          </a:p>
        </p:txBody>
      </p:sp>
      <p:sp>
        <p:nvSpPr>
          <p:cNvPr id="3" name="Содержимое 2"/>
          <p:cNvSpPr>
            <a:spLocks noGrp="1"/>
          </p:cNvSpPr>
          <p:nvPr>
            <p:ph idx="1"/>
          </p:nvPr>
        </p:nvSpPr>
        <p:spPr/>
        <p:txBody>
          <a:bodyPr/>
          <a:lstStyle/>
          <a:p>
            <a:endParaRPr lang="ru-RU"/>
          </a:p>
        </p:txBody>
      </p:sp>
      <p:pic>
        <p:nvPicPr>
          <p:cNvPr id="10242" name="Picture 2" descr="C:\Users\Рафис\Desktop\P1010243.JPG"/>
          <p:cNvPicPr>
            <a:picLocks noChangeAspect="1" noChangeArrowheads="1"/>
          </p:cNvPicPr>
          <p:nvPr/>
        </p:nvPicPr>
        <p:blipFill>
          <a:blip r:embed="rId2"/>
          <a:srcRect/>
          <a:stretch>
            <a:fillRect/>
          </a:stretch>
        </p:blipFill>
        <p:spPr bwMode="auto">
          <a:xfrm rot="20654920">
            <a:off x="560481" y="1736265"/>
            <a:ext cx="2167450" cy="4429156"/>
          </a:xfrm>
          <a:prstGeom prst="rect">
            <a:avLst/>
          </a:prstGeom>
          <a:noFill/>
        </p:spPr>
      </p:pic>
      <p:pic>
        <p:nvPicPr>
          <p:cNvPr id="10243" name="Picture 3" descr="C:\Users\Рафис\Desktop\SAM_2077.JPG"/>
          <p:cNvPicPr>
            <a:picLocks noChangeAspect="1" noChangeArrowheads="1"/>
          </p:cNvPicPr>
          <p:nvPr/>
        </p:nvPicPr>
        <p:blipFill>
          <a:blip r:embed="rId3"/>
          <a:srcRect/>
          <a:stretch>
            <a:fillRect/>
          </a:stretch>
        </p:blipFill>
        <p:spPr bwMode="auto">
          <a:xfrm rot="1166445">
            <a:off x="6394540" y="1790160"/>
            <a:ext cx="2071702" cy="4427550"/>
          </a:xfrm>
          <a:prstGeom prst="rect">
            <a:avLst/>
          </a:prstGeom>
          <a:noFill/>
        </p:spPr>
      </p:pic>
      <p:pic>
        <p:nvPicPr>
          <p:cNvPr id="10244" name="Picture 4" descr="C:\Users\Рафис\Desktop\SAM_2178.JPG"/>
          <p:cNvPicPr>
            <a:picLocks noChangeAspect="1" noChangeArrowheads="1"/>
          </p:cNvPicPr>
          <p:nvPr/>
        </p:nvPicPr>
        <p:blipFill>
          <a:blip r:embed="rId4"/>
          <a:srcRect/>
          <a:stretch>
            <a:fillRect/>
          </a:stretch>
        </p:blipFill>
        <p:spPr bwMode="auto">
          <a:xfrm>
            <a:off x="3071802" y="3929066"/>
            <a:ext cx="2928942" cy="2484438"/>
          </a:xfrm>
          <a:prstGeom prst="rect">
            <a:avLst/>
          </a:prstGeom>
          <a:noFill/>
        </p:spPr>
      </p:pic>
      <p:pic>
        <p:nvPicPr>
          <p:cNvPr id="10245" name="Picture 5" descr="C:\Users\Рафис\Desktop\SAM_2134.JPG"/>
          <p:cNvPicPr>
            <a:picLocks noChangeAspect="1" noChangeArrowheads="1"/>
          </p:cNvPicPr>
          <p:nvPr/>
        </p:nvPicPr>
        <p:blipFill>
          <a:blip r:embed="rId5"/>
          <a:srcRect/>
          <a:stretch>
            <a:fillRect/>
          </a:stretch>
        </p:blipFill>
        <p:spPr bwMode="auto">
          <a:xfrm>
            <a:off x="3000364" y="1785926"/>
            <a:ext cx="2857520" cy="169546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t-RU" sz="5400" b="1" dirty="0" smtClean="0"/>
              <a:t>Туган ягым – сина моңым.</a:t>
            </a:r>
            <a:endParaRPr lang="ru-RU" sz="5400" b="1" dirty="0"/>
          </a:p>
        </p:txBody>
      </p:sp>
      <p:sp>
        <p:nvSpPr>
          <p:cNvPr id="3" name="Содержимое 2"/>
          <p:cNvSpPr>
            <a:spLocks noGrp="1"/>
          </p:cNvSpPr>
          <p:nvPr>
            <p:ph idx="1"/>
          </p:nvPr>
        </p:nvSpPr>
        <p:spPr/>
        <p:txBody>
          <a:bodyPr>
            <a:normAutofit/>
          </a:bodyPr>
          <a:lstStyle/>
          <a:p>
            <a:pPr>
              <a:buNone/>
            </a:pPr>
            <a:r>
              <a:rPr lang="tt-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5" name="Прямоугольник 4"/>
          <p:cNvSpPr/>
          <p:nvPr/>
        </p:nvSpPr>
        <p:spPr>
          <a:xfrm>
            <a:off x="285720" y="1428736"/>
            <a:ext cx="8722847" cy="6771084"/>
          </a:xfrm>
          <a:prstGeom prst="rect">
            <a:avLst/>
          </a:prstGeom>
          <a:solidFill>
            <a:schemeClr val="accent3">
              <a:lumMod val="50000"/>
            </a:schemeClr>
          </a:solidFill>
        </p:spPr>
        <p:txBody>
          <a:bodyPr wrap="square" lIns="91440" tIns="45720" rIns="91440" bIns="45720">
            <a:spAutoFit/>
          </a:bodyPr>
          <a:lstStyle/>
          <a:p>
            <a:pPr algn="ctr">
              <a:buNone/>
            </a:pPr>
            <a:r>
              <a:rPr lang="tt-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Әдәби экологик электрон    викторина</a:t>
            </a:r>
          </a:p>
          <a:p>
            <a:pPr algn="ctr">
              <a:buNone/>
            </a:pPr>
            <a:r>
              <a:rPr lang="tt-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«Туган  ягым-сиңа моңым”                              </a:t>
            </a:r>
          </a:p>
          <a:p>
            <a:pPr algn="ctr">
              <a:buNone/>
            </a:pPr>
            <a:endPar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r>
              <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Хөрмәтле укучым! Синең алдыңда  татар язучы һәм шагыйрьләренең әдәби  әсәрләреннән һәм шигырьләреннән төзелгән әдәби экологик викторина сораулары. Синең бурыч  персонажлар, язу стиленә карап түбәндәге  әдәби әсәрләрнең исемнәрен яки авторларын атау. Сорауларга җавапны син әлбәттә безнең Үзәк китапханәгә  килеп, "Табигать һәм шәхес”күргәзмәсенә куелган әдәбияттан таба аласың. Һәр дөрес җавап 3-5 балл  исәбе белән бәяләнә. Кем күбрәк балл җыя, шул җиңүче булачак. Ә җиңүчене әлбәттә бездән БҮЛӘК   көтә.   АШ Ы К!</a:t>
            </a:r>
          </a:p>
          <a:p>
            <a:pPr algn="ctr">
              <a:buNone/>
            </a:pPr>
            <a:r>
              <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Син, бары тик син генә бу сорауларга дөрес җавап бирәчәксең. Викторинага йомгак 13 май көнне ясалачак. Сорауларга җавапларны син түбәндәге  электрон адреска  яки телефонга юллый аласың:</a:t>
            </a:r>
          </a:p>
          <a:p>
            <a:pPr algn="ctr">
              <a:buNone/>
            </a:pPr>
            <a:endPar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r>
              <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телефон:    2-20-32  </a:t>
            </a:r>
            <a:r>
              <a:rPr lang="en-US"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E-mail    :   atbib@mail.ru </a:t>
            </a:r>
          </a:p>
          <a:p>
            <a:pPr algn="ctr">
              <a:buNone/>
            </a:pPr>
            <a:endParaRPr lang="en-US"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r>
              <a:rPr lang="en-US"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Уңышлар сиңа!</a:t>
            </a:r>
            <a:endParaRPr lang="tt-RU" sz="16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endPar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endParaRPr lang="tt-RU" sz="16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endParaRPr lang="tt-RU" sz="16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a:buNone/>
            </a:pPr>
            <a:endParaRPr lang="ru-RU" sz="16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t>Йөрәккә якын туган җирем.</a:t>
            </a:r>
            <a:endParaRPr lang="ru-RU" b="1" dirty="0"/>
          </a:p>
        </p:txBody>
      </p:sp>
      <p:sp>
        <p:nvSpPr>
          <p:cNvPr id="3" name="Содержимое 2"/>
          <p:cNvSpPr>
            <a:spLocks noGrp="1"/>
          </p:cNvSpPr>
          <p:nvPr>
            <p:ph idx="1"/>
          </p:nvPr>
        </p:nvSpPr>
        <p:spPr/>
        <p:txBody>
          <a:bodyPr/>
          <a:lstStyle/>
          <a:p>
            <a:endParaRPr lang="ru-RU" dirty="0"/>
          </a:p>
        </p:txBody>
      </p:sp>
      <p:pic>
        <p:nvPicPr>
          <p:cNvPr id="11266" name="Picture 2" descr="C:\Users\Рафис\Desktop\20130424_100614.jpg"/>
          <p:cNvPicPr>
            <a:picLocks noChangeAspect="1" noChangeArrowheads="1"/>
          </p:cNvPicPr>
          <p:nvPr/>
        </p:nvPicPr>
        <p:blipFill>
          <a:blip r:embed="rId2"/>
          <a:srcRect/>
          <a:stretch>
            <a:fillRect/>
          </a:stretch>
        </p:blipFill>
        <p:spPr bwMode="auto">
          <a:xfrm>
            <a:off x="428596" y="1357298"/>
            <a:ext cx="4357718" cy="2714644"/>
          </a:xfrm>
          <a:prstGeom prst="rect">
            <a:avLst/>
          </a:prstGeom>
          <a:noFill/>
        </p:spPr>
      </p:pic>
      <p:pic>
        <p:nvPicPr>
          <p:cNvPr id="11267" name="Picture 3" descr="C:\Users\Рафис\Desktop\20130424_091650.jpg"/>
          <p:cNvPicPr>
            <a:picLocks noChangeAspect="1" noChangeArrowheads="1"/>
          </p:cNvPicPr>
          <p:nvPr/>
        </p:nvPicPr>
        <p:blipFill>
          <a:blip r:embed="rId3"/>
          <a:srcRect/>
          <a:stretch>
            <a:fillRect/>
          </a:stretch>
        </p:blipFill>
        <p:spPr bwMode="auto">
          <a:xfrm>
            <a:off x="4714876" y="2857496"/>
            <a:ext cx="4000528" cy="3200400"/>
          </a:xfrm>
          <a:prstGeom prst="rect">
            <a:avLst/>
          </a:prstGeom>
          <a:noFill/>
        </p:spPr>
      </p:pic>
      <p:pic>
        <p:nvPicPr>
          <p:cNvPr id="1026" name="Picture 2" descr="C:\Users\Рафис\Desktop\8.jpeg"/>
          <p:cNvPicPr>
            <a:picLocks noChangeAspect="1" noChangeArrowheads="1"/>
          </p:cNvPicPr>
          <p:nvPr/>
        </p:nvPicPr>
        <p:blipFill>
          <a:blip r:embed="rId4"/>
          <a:srcRect/>
          <a:stretch>
            <a:fillRect/>
          </a:stretch>
        </p:blipFill>
        <p:spPr bwMode="auto">
          <a:xfrm>
            <a:off x="857224" y="4286256"/>
            <a:ext cx="3357586" cy="1928826"/>
          </a:xfrm>
          <a:prstGeom prst="rect">
            <a:avLst/>
          </a:prstGeom>
          <a:noFill/>
        </p:spPr>
      </p:pic>
      <p:pic>
        <p:nvPicPr>
          <p:cNvPr id="1027" name="Picture 3" descr="C:\Users\Рафис\Desktop\16718719.jpg"/>
          <p:cNvPicPr>
            <a:picLocks noChangeAspect="1" noChangeArrowheads="1"/>
          </p:cNvPicPr>
          <p:nvPr/>
        </p:nvPicPr>
        <p:blipFill>
          <a:blip r:embed="rId5"/>
          <a:srcRect/>
          <a:stretch>
            <a:fillRect/>
          </a:stretch>
        </p:blipFill>
        <p:spPr bwMode="auto">
          <a:xfrm>
            <a:off x="5000628" y="1285860"/>
            <a:ext cx="3500462" cy="200026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12290" name="Picture 2" descr="C:\Users\Рафис\Desktop\i1.jpeg"/>
          <p:cNvPicPr>
            <a:picLocks noChangeAspect="1" noChangeArrowheads="1"/>
          </p:cNvPicPr>
          <p:nvPr/>
        </p:nvPicPr>
        <p:blipFill>
          <a:blip r:embed="rId2"/>
          <a:srcRect/>
          <a:stretch>
            <a:fillRect/>
          </a:stretch>
        </p:blipFill>
        <p:spPr bwMode="auto">
          <a:xfrm>
            <a:off x="642910" y="784224"/>
            <a:ext cx="2357454" cy="3573470"/>
          </a:xfrm>
          <a:prstGeom prst="rect">
            <a:avLst/>
          </a:prstGeom>
          <a:noFill/>
        </p:spPr>
      </p:pic>
      <p:pic>
        <p:nvPicPr>
          <p:cNvPr id="12291" name="Picture 3" descr="C:\Users\Рафис\Desktop\i2.jpeg"/>
          <p:cNvPicPr>
            <a:picLocks noChangeAspect="1" noChangeArrowheads="1"/>
          </p:cNvPicPr>
          <p:nvPr/>
        </p:nvPicPr>
        <p:blipFill>
          <a:blip r:embed="rId3"/>
          <a:srcRect/>
          <a:stretch>
            <a:fillRect/>
          </a:stretch>
        </p:blipFill>
        <p:spPr bwMode="auto">
          <a:xfrm>
            <a:off x="3357554" y="1714488"/>
            <a:ext cx="2393950" cy="3643338"/>
          </a:xfrm>
          <a:prstGeom prst="rect">
            <a:avLst/>
          </a:prstGeom>
          <a:noFill/>
        </p:spPr>
      </p:pic>
      <p:pic>
        <p:nvPicPr>
          <p:cNvPr id="12292" name="Picture 4" descr="C:\Users\Рафис\Desktop\i3.jpeg"/>
          <p:cNvPicPr>
            <a:picLocks noChangeAspect="1" noChangeArrowheads="1"/>
          </p:cNvPicPr>
          <p:nvPr/>
        </p:nvPicPr>
        <p:blipFill>
          <a:blip r:embed="rId4"/>
          <a:srcRect/>
          <a:stretch>
            <a:fillRect/>
          </a:stretch>
        </p:blipFill>
        <p:spPr bwMode="auto">
          <a:xfrm>
            <a:off x="6143636" y="3000372"/>
            <a:ext cx="2357454" cy="328614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lstStyle/>
          <a:p>
            <a:r>
              <a:rPr lang="tt-RU" b="1" dirty="0" smtClean="0"/>
              <a:t>Табигат</a:t>
            </a:r>
            <a:r>
              <a:rPr lang="ru-RU" b="1" dirty="0" err="1" smtClean="0"/>
              <a:t>ьне</a:t>
            </a:r>
            <a:r>
              <a:rPr lang="ru-RU" b="1" dirty="0" smtClean="0"/>
              <a:t> </a:t>
            </a:r>
            <a:r>
              <a:rPr lang="tt-RU" b="1" dirty="0" smtClean="0"/>
              <a:t>өйрән һәм сакла.</a:t>
            </a:r>
            <a:endParaRPr lang="ru-RU" b="1" dirty="0"/>
          </a:p>
        </p:txBody>
      </p:sp>
      <p:sp>
        <p:nvSpPr>
          <p:cNvPr id="3" name="Содержимое 2"/>
          <p:cNvSpPr>
            <a:spLocks noGrp="1"/>
          </p:cNvSpPr>
          <p:nvPr>
            <p:ph idx="1"/>
          </p:nvPr>
        </p:nvSpPr>
        <p:spPr/>
        <p:txBody>
          <a:bodyPr/>
          <a:lstStyle/>
          <a:p>
            <a:endParaRPr lang="ru-RU" dirty="0"/>
          </a:p>
        </p:txBody>
      </p:sp>
      <p:pic>
        <p:nvPicPr>
          <p:cNvPr id="13314" name="Picture 2" descr="C:\Users\Рафис\Desktop\0001-002-Okhrana-truda-i-okhrana-okruzhajuschejsredy.jpg"/>
          <p:cNvPicPr>
            <a:picLocks noChangeAspect="1" noChangeArrowheads="1"/>
          </p:cNvPicPr>
          <p:nvPr/>
        </p:nvPicPr>
        <p:blipFill>
          <a:blip r:embed="rId2"/>
          <a:srcRect/>
          <a:stretch>
            <a:fillRect/>
          </a:stretch>
        </p:blipFill>
        <p:spPr bwMode="auto">
          <a:xfrm>
            <a:off x="3357554" y="1571611"/>
            <a:ext cx="2357454" cy="2800363"/>
          </a:xfrm>
          <a:prstGeom prst="rect">
            <a:avLst/>
          </a:prstGeom>
          <a:noFill/>
        </p:spPr>
      </p:pic>
      <p:pic>
        <p:nvPicPr>
          <p:cNvPr id="13315" name="Picture 3" descr="C:\Users\Рафис\Desktop\i4.jpeg"/>
          <p:cNvPicPr>
            <a:picLocks noChangeAspect="1" noChangeArrowheads="1"/>
          </p:cNvPicPr>
          <p:nvPr/>
        </p:nvPicPr>
        <p:blipFill>
          <a:blip r:embed="rId3"/>
          <a:srcRect/>
          <a:stretch>
            <a:fillRect/>
          </a:stretch>
        </p:blipFill>
        <p:spPr bwMode="auto">
          <a:xfrm>
            <a:off x="785786" y="1571612"/>
            <a:ext cx="1928826" cy="2857520"/>
          </a:xfrm>
          <a:prstGeom prst="rect">
            <a:avLst/>
          </a:prstGeom>
          <a:noFill/>
        </p:spPr>
      </p:pic>
      <p:pic>
        <p:nvPicPr>
          <p:cNvPr id="13316" name="Picture 4" descr="C:\Users\Рафис\Desktop\i7.jpeg"/>
          <p:cNvPicPr>
            <a:picLocks noChangeAspect="1" noChangeArrowheads="1"/>
          </p:cNvPicPr>
          <p:nvPr/>
        </p:nvPicPr>
        <p:blipFill>
          <a:blip r:embed="rId4"/>
          <a:srcRect/>
          <a:stretch>
            <a:fillRect/>
          </a:stretch>
        </p:blipFill>
        <p:spPr bwMode="auto">
          <a:xfrm>
            <a:off x="6715140" y="1571612"/>
            <a:ext cx="1960591" cy="2746383"/>
          </a:xfrm>
          <a:prstGeom prst="rect">
            <a:avLst/>
          </a:prstGeom>
          <a:noFill/>
        </p:spPr>
      </p:pic>
      <p:pic>
        <p:nvPicPr>
          <p:cNvPr id="13317" name="Picture 5" descr="C:\Users\Рафис\Desktop\i9.jpeg"/>
          <p:cNvPicPr>
            <a:picLocks noChangeAspect="1" noChangeArrowheads="1"/>
          </p:cNvPicPr>
          <p:nvPr/>
        </p:nvPicPr>
        <p:blipFill>
          <a:blip r:embed="rId5"/>
          <a:srcRect/>
          <a:stretch>
            <a:fillRect/>
          </a:stretch>
        </p:blipFill>
        <p:spPr bwMode="auto">
          <a:xfrm rot="19974599">
            <a:off x="1981970" y="3832423"/>
            <a:ext cx="2137372" cy="2621144"/>
          </a:xfrm>
          <a:prstGeom prst="rect">
            <a:avLst/>
          </a:prstGeom>
          <a:noFill/>
        </p:spPr>
      </p:pic>
      <p:pic>
        <p:nvPicPr>
          <p:cNvPr id="13318" name="Picture 6" descr="C:\Users\Рафис\Desktop\i8.jpeg"/>
          <p:cNvPicPr>
            <a:picLocks noChangeAspect="1" noChangeArrowheads="1"/>
          </p:cNvPicPr>
          <p:nvPr/>
        </p:nvPicPr>
        <p:blipFill>
          <a:blip r:embed="rId6"/>
          <a:srcRect/>
          <a:stretch>
            <a:fillRect/>
          </a:stretch>
        </p:blipFill>
        <p:spPr bwMode="auto">
          <a:xfrm rot="1672533">
            <a:off x="5189600" y="4078909"/>
            <a:ext cx="1564022" cy="228600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descr="C:\Users\Рафис\Desktop\i5.jpeg"/>
          <p:cNvPicPr>
            <a:picLocks noChangeAspect="1" noChangeArrowheads="1"/>
          </p:cNvPicPr>
          <p:nvPr/>
        </p:nvPicPr>
        <p:blipFill>
          <a:blip r:embed="rId2"/>
          <a:srcRect/>
          <a:stretch>
            <a:fillRect/>
          </a:stretch>
        </p:blipFill>
        <p:spPr bwMode="auto">
          <a:xfrm>
            <a:off x="428596" y="714356"/>
            <a:ext cx="4071966" cy="4286280"/>
          </a:xfrm>
          <a:prstGeom prst="rect">
            <a:avLst/>
          </a:prstGeom>
          <a:noFill/>
        </p:spPr>
      </p:pic>
      <p:pic>
        <p:nvPicPr>
          <p:cNvPr id="1027" name="Picture 3" descr="C:\Users\Рафис\Desktop\i7.jpeg"/>
          <p:cNvPicPr>
            <a:picLocks noChangeAspect="1" noChangeArrowheads="1"/>
          </p:cNvPicPr>
          <p:nvPr/>
        </p:nvPicPr>
        <p:blipFill>
          <a:blip r:embed="rId3"/>
          <a:srcRect/>
          <a:stretch>
            <a:fillRect/>
          </a:stretch>
        </p:blipFill>
        <p:spPr bwMode="auto">
          <a:xfrm>
            <a:off x="4572000" y="2143116"/>
            <a:ext cx="4214842" cy="435771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tt-RU" dirty="0" smtClean="0"/>
          </a:p>
          <a:p>
            <a:endParaRPr lang="tt-RU" dirty="0"/>
          </a:p>
          <a:p>
            <a:endParaRPr lang="tt-RU" dirty="0" smtClean="0"/>
          </a:p>
          <a:p>
            <a:endParaRPr lang="tt-RU" dirty="0"/>
          </a:p>
          <a:p>
            <a:endParaRPr lang="tt-RU" dirty="0" smtClean="0"/>
          </a:p>
          <a:p>
            <a:pPr>
              <a:buNone/>
            </a:pPr>
            <a:r>
              <a:rPr lang="tt-RU" sz="4000" b="1" dirty="0" smtClean="0">
                <a:latin typeface="Times New Roman" pitchFamily="18" charset="0"/>
                <a:cs typeface="Times New Roman" pitchFamily="18" charset="0"/>
              </a:rPr>
              <a:t>   Иг</a:t>
            </a:r>
            <a:r>
              <a:rPr lang="ru-RU" sz="4000" b="1" dirty="0" err="1" smtClean="0">
                <a:latin typeface="Times New Roman" pitchFamily="18" charset="0"/>
                <a:cs typeface="Times New Roman" pitchFamily="18" charset="0"/>
              </a:rPr>
              <a:t>ътибарыгыз</a:t>
            </a:r>
            <a:r>
              <a:rPr lang="ru-RU" sz="4000" b="1" dirty="0" smtClean="0">
                <a:latin typeface="Times New Roman" pitchFamily="18" charset="0"/>
                <a:cs typeface="Times New Roman" pitchFamily="18" charset="0"/>
              </a:rPr>
              <a:t> </a:t>
            </a:r>
            <a:r>
              <a:rPr lang="tt-RU" sz="4000" b="1" dirty="0" smtClean="0">
                <a:latin typeface="Times New Roman" pitchFamily="18" charset="0"/>
                <a:cs typeface="Times New Roman" pitchFamily="18" charset="0"/>
              </a:rPr>
              <a:t>өчен зур рәхмәт.</a:t>
            </a:r>
            <a:endParaRPr lang="ru-RU" sz="4000" b="1" dirty="0">
              <a:latin typeface="Times New Roman" pitchFamily="18" charset="0"/>
              <a:cs typeface="Times New Roman" pitchFamily="18" charset="0"/>
            </a:endParaRPr>
          </a:p>
        </p:txBody>
      </p:sp>
      <p:pic>
        <p:nvPicPr>
          <p:cNvPr id="14338" name="Picture 2" descr="C:\Users\Рафис\Desktop\i11.jpeg"/>
          <p:cNvPicPr>
            <a:picLocks noChangeAspect="1" noChangeArrowheads="1"/>
          </p:cNvPicPr>
          <p:nvPr/>
        </p:nvPicPr>
        <p:blipFill>
          <a:blip r:embed="rId2"/>
          <a:srcRect/>
          <a:stretch>
            <a:fillRect/>
          </a:stretch>
        </p:blipFill>
        <p:spPr bwMode="auto">
          <a:xfrm>
            <a:off x="857224" y="714356"/>
            <a:ext cx="7786742" cy="378621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1472" y="2332037"/>
            <a:ext cx="8229600" cy="4525963"/>
          </a:xfrm>
        </p:spPr>
        <p:txBody>
          <a:bodyPr>
            <a:normAutofit/>
          </a:bodyPr>
          <a:lstStyle/>
          <a:p>
            <a:r>
              <a:rPr lang="tt-RU" sz="4000" b="1" dirty="0" smtClean="0">
                <a:latin typeface="Times New Roman" pitchFamily="18" charset="0"/>
                <a:cs typeface="Times New Roman" pitchFamily="18" charset="0"/>
              </a:rPr>
              <a:t>Барлык фонд – 185 400</a:t>
            </a:r>
          </a:p>
          <a:p>
            <a:r>
              <a:rPr lang="tt-RU" sz="4000" b="1" dirty="0" smtClean="0">
                <a:latin typeface="Times New Roman" pitchFamily="18" charset="0"/>
                <a:cs typeface="Times New Roman" pitchFamily="18" charset="0"/>
              </a:rPr>
              <a:t>Татар телендә – 88 273</a:t>
            </a:r>
          </a:p>
          <a:p>
            <a:r>
              <a:rPr lang="tt-RU" sz="4000" b="1" dirty="0" smtClean="0">
                <a:latin typeface="Times New Roman" pitchFamily="18" charset="0"/>
                <a:cs typeface="Times New Roman" pitchFamily="18" charset="0"/>
              </a:rPr>
              <a:t>2012 елда  ММ-  500 000 сум</a:t>
            </a:r>
          </a:p>
          <a:p>
            <a:r>
              <a:rPr lang="tt-RU" sz="4000" b="1" dirty="0" smtClean="0">
                <a:latin typeface="Times New Roman" pitchFamily="18" charset="0"/>
                <a:cs typeface="Times New Roman" pitchFamily="18" charset="0"/>
              </a:rPr>
              <a:t>2013 елда  ММ - 900 000 сум</a:t>
            </a:r>
          </a:p>
          <a:p>
            <a:r>
              <a:rPr lang="tt-RU" sz="4000" b="1" dirty="0" smtClean="0">
                <a:latin typeface="Times New Roman" pitchFamily="18" charset="0"/>
                <a:cs typeface="Times New Roman" pitchFamily="18" charset="0"/>
              </a:rPr>
              <a:t>РФ   -        40 000 сум.</a:t>
            </a:r>
            <a:endParaRPr lang="ru-RU" sz="4000" b="1" dirty="0">
              <a:latin typeface="Times New Roman" pitchFamily="18" charset="0"/>
              <a:cs typeface="Times New Roman" pitchFamily="18" charset="0"/>
            </a:endParaRPr>
          </a:p>
        </p:txBody>
      </p:sp>
      <p:pic>
        <p:nvPicPr>
          <p:cNvPr id="2050" name="Picture 2" descr="C:\Users\Рафис\Desktop\i2.jpeg"/>
          <p:cNvPicPr>
            <a:picLocks noChangeAspect="1" noChangeArrowheads="1"/>
          </p:cNvPicPr>
          <p:nvPr/>
        </p:nvPicPr>
        <p:blipFill>
          <a:blip r:embed="rId2"/>
          <a:srcRect/>
          <a:stretch>
            <a:fillRect/>
          </a:stretch>
        </p:blipFill>
        <p:spPr bwMode="auto">
          <a:xfrm>
            <a:off x="1142976" y="0"/>
            <a:ext cx="6858048" cy="14287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b="1" dirty="0" smtClean="0"/>
              <a:t>“2009-2014 елга Татарстанда китапханә үсеше”.</a:t>
            </a:r>
            <a:endParaRPr lang="ru-RU" b="1" dirty="0"/>
          </a:p>
        </p:txBody>
      </p:sp>
      <p:sp>
        <p:nvSpPr>
          <p:cNvPr id="3" name="Содержимое 2"/>
          <p:cNvSpPr>
            <a:spLocks noGrp="1"/>
          </p:cNvSpPr>
          <p:nvPr>
            <p:ph idx="1"/>
          </p:nvPr>
        </p:nvSpPr>
        <p:spPr/>
        <p:txBody>
          <a:bodyPr/>
          <a:lstStyle/>
          <a:p>
            <a:r>
              <a:rPr lang="tt-RU" sz="4000" b="1" dirty="0" smtClean="0">
                <a:latin typeface="Times New Roman" pitchFamily="18" charset="0"/>
                <a:cs typeface="Times New Roman" pitchFamily="18" charset="0"/>
              </a:rPr>
              <a:t>100 % компьютерлаштыру.</a:t>
            </a:r>
          </a:p>
          <a:p>
            <a:r>
              <a:rPr lang="tt-RU" sz="4000" b="1" dirty="0" smtClean="0">
                <a:latin typeface="Times New Roman" pitchFamily="18" charset="0"/>
                <a:cs typeface="Times New Roman" pitchFamily="18" charset="0"/>
              </a:rPr>
              <a:t>39 -  компьютер</a:t>
            </a:r>
          </a:p>
          <a:p>
            <a:r>
              <a:rPr lang="tt-RU" sz="4000" b="1" dirty="0" smtClean="0">
                <a:latin typeface="Times New Roman" pitchFamily="18" charset="0"/>
                <a:cs typeface="Times New Roman" pitchFamily="18" charset="0"/>
              </a:rPr>
              <a:t>32 -  Интернет</a:t>
            </a:r>
          </a:p>
          <a:p>
            <a:r>
              <a:rPr lang="tt-RU" sz="4000" b="1" dirty="0" smtClean="0">
                <a:latin typeface="Times New Roman" pitchFamily="18" charset="0"/>
                <a:cs typeface="Times New Roman" pitchFamily="18" charset="0"/>
              </a:rPr>
              <a:t>14 -  МФУ</a:t>
            </a:r>
          </a:p>
          <a:p>
            <a:r>
              <a:rPr lang="tt-RU" sz="4000" b="1" dirty="0" smtClean="0">
                <a:latin typeface="Times New Roman" pitchFamily="18" charset="0"/>
                <a:cs typeface="Times New Roman" pitchFamily="18" charset="0"/>
              </a:rPr>
              <a:t>2 –   проектор</a:t>
            </a:r>
          </a:p>
          <a:p>
            <a:r>
              <a:rPr lang="tt-RU" sz="4000" b="1" dirty="0" smtClean="0">
                <a:latin typeface="Times New Roman" pitchFamily="18" charset="0"/>
                <a:cs typeface="Times New Roman" pitchFamily="18" charset="0"/>
              </a:rPr>
              <a:t>2 -    экран</a:t>
            </a:r>
          </a:p>
          <a:p>
            <a:endParaRPr lang="ru-RU" dirty="0"/>
          </a:p>
        </p:txBody>
      </p:sp>
      <p:pic>
        <p:nvPicPr>
          <p:cNvPr id="3075" name="Picture 3" descr="C:\Users\Рафис\Desktop\i3.jpeg"/>
          <p:cNvPicPr>
            <a:picLocks noChangeAspect="1" noChangeArrowheads="1"/>
          </p:cNvPicPr>
          <p:nvPr/>
        </p:nvPicPr>
        <p:blipFill>
          <a:blip r:embed="rId2"/>
          <a:srcRect/>
          <a:stretch>
            <a:fillRect/>
          </a:stretch>
        </p:blipFill>
        <p:spPr bwMode="auto">
          <a:xfrm>
            <a:off x="4572000" y="3071810"/>
            <a:ext cx="3929089" cy="292895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Belem.ru</a:t>
            </a:r>
            <a:r>
              <a:rPr lang="ru-RU" b="1" dirty="0" smtClean="0"/>
              <a:t>, </a:t>
            </a:r>
            <a:r>
              <a:rPr lang="ru-RU" b="1" dirty="0" err="1" smtClean="0"/>
              <a:t>Таткнигофонд</a:t>
            </a:r>
            <a:r>
              <a:rPr lang="ru-RU" b="1" dirty="0" smtClean="0"/>
              <a:t>.</a:t>
            </a:r>
            <a:endParaRPr lang="ru-RU" b="1" dirty="0"/>
          </a:p>
        </p:txBody>
      </p:sp>
      <p:sp>
        <p:nvSpPr>
          <p:cNvPr id="3" name="Содержимое 2"/>
          <p:cNvSpPr>
            <a:spLocks noGrp="1"/>
          </p:cNvSpPr>
          <p:nvPr>
            <p:ph idx="1"/>
          </p:nvPr>
        </p:nvSpPr>
        <p:spPr/>
        <p:txBody>
          <a:bodyPr/>
          <a:lstStyle/>
          <a:p>
            <a:endParaRPr lang="ru-RU" dirty="0"/>
          </a:p>
        </p:txBody>
      </p:sp>
      <p:pic>
        <p:nvPicPr>
          <p:cNvPr id="4098" name="Picture 2" descr="C:\Users\Рафис\Desktop\i4.jpeg"/>
          <p:cNvPicPr>
            <a:picLocks noChangeAspect="1" noChangeArrowheads="1"/>
          </p:cNvPicPr>
          <p:nvPr/>
        </p:nvPicPr>
        <p:blipFill>
          <a:blip r:embed="rId2"/>
          <a:srcRect/>
          <a:stretch>
            <a:fillRect/>
          </a:stretch>
        </p:blipFill>
        <p:spPr bwMode="auto">
          <a:xfrm>
            <a:off x="785786" y="1643050"/>
            <a:ext cx="3214710" cy="2286016"/>
          </a:xfrm>
          <a:prstGeom prst="rect">
            <a:avLst/>
          </a:prstGeom>
          <a:noFill/>
        </p:spPr>
      </p:pic>
      <p:pic>
        <p:nvPicPr>
          <p:cNvPr id="4099" name="Picture 3" descr="C:\Users\Рафис\Desktop\i6.jpeg"/>
          <p:cNvPicPr>
            <a:picLocks noChangeAspect="1" noChangeArrowheads="1"/>
          </p:cNvPicPr>
          <p:nvPr/>
        </p:nvPicPr>
        <p:blipFill>
          <a:blip r:embed="rId3"/>
          <a:srcRect/>
          <a:stretch>
            <a:fillRect/>
          </a:stretch>
        </p:blipFill>
        <p:spPr bwMode="auto">
          <a:xfrm>
            <a:off x="4857752" y="1785927"/>
            <a:ext cx="3500462" cy="2071702"/>
          </a:xfrm>
          <a:prstGeom prst="rect">
            <a:avLst/>
          </a:prstGeom>
          <a:noFill/>
        </p:spPr>
      </p:pic>
      <p:pic>
        <p:nvPicPr>
          <p:cNvPr id="4100" name="Picture 4" descr="C:\Users\Рафис\Desktop\i1.jpeg"/>
          <p:cNvPicPr>
            <a:picLocks noChangeAspect="1" noChangeArrowheads="1"/>
          </p:cNvPicPr>
          <p:nvPr/>
        </p:nvPicPr>
        <p:blipFill>
          <a:blip r:embed="rId4"/>
          <a:srcRect/>
          <a:stretch>
            <a:fillRect/>
          </a:stretch>
        </p:blipFill>
        <p:spPr bwMode="auto">
          <a:xfrm>
            <a:off x="2643174" y="3643314"/>
            <a:ext cx="3429024" cy="321468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Соло в Татарстане.</a:t>
            </a:r>
            <a:endParaRPr lang="ru-RU" b="1" dirty="0"/>
          </a:p>
        </p:txBody>
      </p:sp>
      <p:sp>
        <p:nvSpPr>
          <p:cNvPr id="3" name="Содержимое 2"/>
          <p:cNvSpPr>
            <a:spLocks noGrp="1"/>
          </p:cNvSpPr>
          <p:nvPr>
            <p:ph idx="1"/>
          </p:nvPr>
        </p:nvSpPr>
        <p:spPr/>
        <p:txBody>
          <a:bodyPr/>
          <a:lstStyle/>
          <a:p>
            <a:r>
              <a:rPr lang="ru-RU" sz="4000" b="1" dirty="0" err="1" smtClean="0">
                <a:latin typeface="Times New Roman" pitchFamily="18" charset="0"/>
                <a:cs typeface="Times New Roman" pitchFamily="18" charset="0"/>
              </a:rPr>
              <a:t>Онлайн</a:t>
            </a:r>
            <a:r>
              <a:rPr lang="ru-RU" sz="4000" b="1" dirty="0" smtClean="0">
                <a:latin typeface="Times New Roman" pitchFamily="18" charset="0"/>
                <a:cs typeface="Times New Roman" pitchFamily="18" charset="0"/>
              </a:rPr>
              <a:t> клавиатура тренажеры</a:t>
            </a:r>
            <a:r>
              <a:rPr lang="ru-RU" dirty="0" smtClean="0"/>
              <a:t>.</a:t>
            </a:r>
            <a:endParaRPr lang="ru-RU" dirty="0"/>
          </a:p>
        </p:txBody>
      </p:sp>
      <p:pic>
        <p:nvPicPr>
          <p:cNvPr id="5122" name="Picture 2" descr="C:\Users\Рафис\Desktop\i7.jpeg"/>
          <p:cNvPicPr>
            <a:picLocks noChangeAspect="1" noChangeArrowheads="1"/>
          </p:cNvPicPr>
          <p:nvPr/>
        </p:nvPicPr>
        <p:blipFill>
          <a:blip r:embed="rId2"/>
          <a:srcRect/>
          <a:stretch>
            <a:fillRect/>
          </a:stretch>
        </p:blipFill>
        <p:spPr bwMode="auto">
          <a:xfrm>
            <a:off x="857224" y="2500306"/>
            <a:ext cx="7429552" cy="385765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25668"/>
          </a:xfrm>
        </p:spPr>
        <p:txBody>
          <a:bodyPr>
            <a:normAutofit fontScale="90000"/>
          </a:bodyPr>
          <a:lstStyle/>
          <a:p>
            <a:r>
              <a:rPr lang="ru-RU" b="1" dirty="0" smtClean="0"/>
              <a:t>М</a:t>
            </a:r>
            <a:r>
              <a:rPr lang="tt-RU" b="1" dirty="0" smtClean="0"/>
              <a:t>әдәният өлкәсендә иҗади коллективларга ярдәм итү максатыннан Татарстан хөкүмәте Грантын отуга багышланган конкурс</a:t>
            </a:r>
            <a:endParaRPr lang="ru-RU" b="1" dirty="0"/>
          </a:p>
        </p:txBody>
      </p:sp>
      <p:sp>
        <p:nvSpPr>
          <p:cNvPr id="3" name="Содержимое 2"/>
          <p:cNvSpPr>
            <a:spLocks noGrp="1"/>
          </p:cNvSpPr>
          <p:nvPr>
            <p:ph idx="1"/>
          </p:nvPr>
        </p:nvSpPr>
        <p:spPr/>
        <p:txBody>
          <a:bodyPr/>
          <a:lstStyle/>
          <a:p>
            <a:endParaRPr lang="ru-RU" dirty="0"/>
          </a:p>
        </p:txBody>
      </p:sp>
      <p:pic>
        <p:nvPicPr>
          <p:cNvPr id="6146" name="Picture 2" descr="C:\Users\Рафис\Desktop\i8.jpeg"/>
          <p:cNvPicPr>
            <a:picLocks noChangeAspect="1" noChangeArrowheads="1"/>
          </p:cNvPicPr>
          <p:nvPr/>
        </p:nvPicPr>
        <p:blipFill>
          <a:blip r:embed="rId2"/>
          <a:srcRect/>
          <a:stretch>
            <a:fillRect/>
          </a:stretch>
        </p:blipFill>
        <p:spPr bwMode="auto">
          <a:xfrm>
            <a:off x="714348" y="3146424"/>
            <a:ext cx="3857651" cy="2568591"/>
          </a:xfrm>
          <a:prstGeom prst="rect">
            <a:avLst/>
          </a:prstGeom>
          <a:noFill/>
        </p:spPr>
      </p:pic>
      <p:pic>
        <p:nvPicPr>
          <p:cNvPr id="6147" name="Picture 3" descr="C:\Users\Рафис\Desktop\i9.jpeg"/>
          <p:cNvPicPr>
            <a:picLocks noChangeAspect="1" noChangeArrowheads="1"/>
          </p:cNvPicPr>
          <p:nvPr/>
        </p:nvPicPr>
        <p:blipFill>
          <a:blip r:embed="rId3"/>
          <a:srcRect/>
          <a:stretch>
            <a:fillRect/>
          </a:stretch>
        </p:blipFill>
        <p:spPr bwMode="auto">
          <a:xfrm>
            <a:off x="5357818" y="3070224"/>
            <a:ext cx="3500462" cy="271623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t>Укучылар белән эш.</a:t>
            </a:r>
            <a:endParaRPr lang="ru-RU" b="1" dirty="0"/>
          </a:p>
        </p:txBody>
      </p:sp>
      <p:sp>
        <p:nvSpPr>
          <p:cNvPr id="3" name="Содержимое 2"/>
          <p:cNvSpPr>
            <a:spLocks noGrp="1"/>
          </p:cNvSpPr>
          <p:nvPr>
            <p:ph idx="1"/>
          </p:nvPr>
        </p:nvSpPr>
        <p:spPr/>
        <p:txBody>
          <a:bodyPr>
            <a:noAutofit/>
          </a:bodyPr>
          <a:lstStyle/>
          <a:p>
            <a:r>
              <a:rPr lang="tt-RU" sz="4000" b="1" dirty="0" smtClean="0">
                <a:latin typeface="Times New Roman" pitchFamily="18" charset="0"/>
                <a:cs typeface="Times New Roman" pitchFamily="18" charset="0"/>
              </a:rPr>
              <a:t>12 500 китап укучы.</a:t>
            </a:r>
          </a:p>
          <a:p>
            <a:r>
              <a:rPr lang="tt-RU" sz="4000" b="1" dirty="0" smtClean="0">
                <a:latin typeface="Times New Roman" pitchFamily="18" charset="0"/>
                <a:cs typeface="Times New Roman" pitchFamily="18" charset="0"/>
              </a:rPr>
              <a:t>Инфор</a:t>
            </a:r>
            <a:r>
              <a:rPr lang="ru-RU" sz="4000" b="1" dirty="0" err="1" smtClean="0">
                <a:latin typeface="Times New Roman" pitchFamily="18" charset="0"/>
                <a:cs typeface="Times New Roman" pitchFamily="18" charset="0"/>
              </a:rPr>
              <a:t>мация</a:t>
            </a:r>
            <a:r>
              <a:rPr lang="ru-RU" sz="4000" b="1" dirty="0" smtClean="0">
                <a:latin typeface="Times New Roman" pitchFamily="18" charset="0"/>
                <a:cs typeface="Times New Roman" pitchFamily="18" charset="0"/>
              </a:rPr>
              <a:t> </a:t>
            </a:r>
            <a:r>
              <a:rPr lang="tt-RU" sz="4000" b="1" dirty="0" smtClean="0">
                <a:latin typeface="Times New Roman" pitchFamily="18" charset="0"/>
                <a:cs typeface="Times New Roman" pitchFamily="18" charset="0"/>
              </a:rPr>
              <a:t>көннәре</a:t>
            </a:r>
          </a:p>
          <a:p>
            <a:r>
              <a:rPr lang="tt-RU" sz="4000" b="1" dirty="0" smtClean="0">
                <a:latin typeface="Times New Roman" pitchFamily="18" charset="0"/>
                <a:cs typeface="Times New Roman" pitchFamily="18" charset="0"/>
              </a:rPr>
              <a:t>С</a:t>
            </a:r>
            <a:r>
              <a:rPr lang="ru-RU" sz="4000" b="1" dirty="0" err="1" smtClean="0">
                <a:latin typeface="Times New Roman" pitchFamily="18" charset="0"/>
                <a:cs typeface="Times New Roman" pitchFamily="18" charset="0"/>
              </a:rPr>
              <a:t>пециалистлар</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көннәре</a:t>
            </a:r>
            <a:endParaRPr lang="ru-RU" sz="4000" b="1" dirty="0" smtClean="0">
              <a:latin typeface="Times New Roman" pitchFamily="18" charset="0"/>
              <a:cs typeface="Times New Roman" pitchFamily="18" charset="0"/>
            </a:endParaRPr>
          </a:p>
          <a:p>
            <a:r>
              <a:rPr lang="tt-RU" sz="4000" b="1" dirty="0" smtClean="0">
                <a:latin typeface="Times New Roman" pitchFamily="18" charset="0"/>
                <a:cs typeface="Times New Roman" pitchFamily="18" charset="0"/>
              </a:rPr>
              <a:t>Конкурс</a:t>
            </a:r>
          </a:p>
          <a:p>
            <a:r>
              <a:rPr lang="tt-RU" sz="4000" b="1" dirty="0" smtClean="0">
                <a:latin typeface="Times New Roman" pitchFamily="18" charset="0"/>
                <a:cs typeface="Times New Roman" pitchFamily="18" charset="0"/>
              </a:rPr>
              <a:t>Викторина</a:t>
            </a:r>
          </a:p>
          <a:p>
            <a:r>
              <a:rPr lang="tt-RU" sz="4000" b="1" dirty="0" smtClean="0">
                <a:latin typeface="Times New Roman" pitchFamily="18" charset="0"/>
                <a:cs typeface="Times New Roman" pitchFamily="18" charset="0"/>
              </a:rPr>
              <a:t>Диспут</a:t>
            </a:r>
          </a:p>
          <a:p>
            <a:r>
              <a:rPr lang="tt-RU" sz="4000" b="1" dirty="0" smtClean="0">
                <a:latin typeface="Times New Roman" pitchFamily="18" charset="0"/>
                <a:cs typeface="Times New Roman" pitchFamily="18" charset="0"/>
              </a:rPr>
              <a:t>Бенефислар.</a:t>
            </a:r>
            <a:endParaRPr lang="ru-RU" sz="4000" b="1"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60472"/>
          </a:xfrm>
        </p:spPr>
        <p:txBody>
          <a:bodyPr>
            <a:normAutofit/>
          </a:bodyPr>
          <a:lstStyle/>
          <a:p>
            <a:endParaRPr lang="ru-RU" b="1" dirty="0"/>
          </a:p>
        </p:txBody>
      </p:sp>
      <p:sp>
        <p:nvSpPr>
          <p:cNvPr id="5" name="Содержимое 4"/>
          <p:cNvSpPr>
            <a:spLocks noGrp="1"/>
          </p:cNvSpPr>
          <p:nvPr>
            <p:ph idx="1"/>
          </p:nvPr>
        </p:nvSpPr>
        <p:spPr>
          <a:xfrm>
            <a:off x="428596" y="-428652"/>
            <a:ext cx="8229600" cy="4525963"/>
          </a:xfrm>
        </p:spPr>
        <p:txBody>
          <a:bodyPr/>
          <a:lstStyle/>
          <a:p>
            <a:endParaRPr lang="ru-RU" dirty="0"/>
          </a:p>
        </p:txBody>
      </p:sp>
      <p:pic>
        <p:nvPicPr>
          <p:cNvPr id="7171" name="Picture 3" descr="C:\Users\Рафис\Desktop\SAM_0894.JPG"/>
          <p:cNvPicPr>
            <a:picLocks noChangeAspect="1" noChangeArrowheads="1"/>
          </p:cNvPicPr>
          <p:nvPr/>
        </p:nvPicPr>
        <p:blipFill>
          <a:blip r:embed="rId2" cstate="print"/>
          <a:srcRect/>
          <a:stretch>
            <a:fillRect/>
          </a:stretch>
        </p:blipFill>
        <p:spPr bwMode="auto">
          <a:xfrm>
            <a:off x="357158" y="357166"/>
            <a:ext cx="3714776" cy="3000396"/>
          </a:xfrm>
          <a:prstGeom prst="rect">
            <a:avLst/>
          </a:prstGeom>
          <a:noFill/>
        </p:spPr>
      </p:pic>
      <p:pic>
        <p:nvPicPr>
          <p:cNvPr id="7172" name="Picture 4" descr="C:\Users\Рафис\Desktop\SAM_0807.JPG"/>
          <p:cNvPicPr>
            <a:picLocks noChangeAspect="1" noChangeArrowheads="1"/>
          </p:cNvPicPr>
          <p:nvPr/>
        </p:nvPicPr>
        <p:blipFill>
          <a:blip r:embed="rId3" cstate="print"/>
          <a:srcRect/>
          <a:stretch>
            <a:fillRect/>
          </a:stretch>
        </p:blipFill>
        <p:spPr bwMode="auto">
          <a:xfrm>
            <a:off x="4714876" y="357166"/>
            <a:ext cx="3786246" cy="3000396"/>
          </a:xfrm>
          <a:prstGeom prst="rect">
            <a:avLst/>
          </a:prstGeom>
          <a:noFill/>
        </p:spPr>
      </p:pic>
      <p:pic>
        <p:nvPicPr>
          <p:cNvPr id="7173" name="Picture 5" descr="C:\Users\Рафис\Desktop\SAM_0907.JPG"/>
          <p:cNvPicPr>
            <a:picLocks noChangeAspect="1" noChangeArrowheads="1"/>
          </p:cNvPicPr>
          <p:nvPr/>
        </p:nvPicPr>
        <p:blipFill>
          <a:blip r:embed="rId4"/>
          <a:srcRect/>
          <a:stretch>
            <a:fillRect/>
          </a:stretch>
        </p:blipFill>
        <p:spPr bwMode="auto">
          <a:xfrm>
            <a:off x="2500298" y="3357562"/>
            <a:ext cx="4143404" cy="317658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500174"/>
          </a:xfrm>
        </p:spPr>
        <p:txBody>
          <a:bodyPr>
            <a:normAutofit/>
          </a:bodyPr>
          <a:lstStyle/>
          <a:p>
            <a:r>
              <a:rPr lang="tt-RU" b="1" dirty="0" smtClean="0"/>
              <a:t>Күчмә уку залы.</a:t>
            </a:r>
            <a:endParaRPr lang="ru-RU" b="1" dirty="0"/>
          </a:p>
        </p:txBody>
      </p:sp>
      <p:sp>
        <p:nvSpPr>
          <p:cNvPr id="6" name="Содержимое 5"/>
          <p:cNvSpPr>
            <a:spLocks noGrp="1"/>
          </p:cNvSpPr>
          <p:nvPr>
            <p:ph idx="1"/>
          </p:nvPr>
        </p:nvSpPr>
        <p:spPr/>
        <p:txBody>
          <a:bodyPr/>
          <a:lstStyle/>
          <a:p>
            <a:endParaRPr lang="ru-RU" dirty="0"/>
          </a:p>
        </p:txBody>
      </p:sp>
      <p:pic>
        <p:nvPicPr>
          <p:cNvPr id="8195" name="Picture 3" descr="C:\Users\Рафис\Desktop\SAM_0865.JPG"/>
          <p:cNvPicPr>
            <a:picLocks noChangeAspect="1" noChangeArrowheads="1"/>
          </p:cNvPicPr>
          <p:nvPr/>
        </p:nvPicPr>
        <p:blipFill>
          <a:blip r:embed="rId2" cstate="print"/>
          <a:srcRect/>
          <a:stretch>
            <a:fillRect/>
          </a:stretch>
        </p:blipFill>
        <p:spPr bwMode="auto">
          <a:xfrm>
            <a:off x="642910" y="1714488"/>
            <a:ext cx="3714776" cy="3286148"/>
          </a:xfrm>
          <a:prstGeom prst="rect">
            <a:avLst/>
          </a:prstGeom>
          <a:noFill/>
        </p:spPr>
      </p:pic>
      <p:pic>
        <p:nvPicPr>
          <p:cNvPr id="8196" name="Picture 4" descr="C:\Users\Рафис\Desktop\SAM_0855.JPG"/>
          <p:cNvPicPr>
            <a:picLocks noChangeAspect="1" noChangeArrowheads="1"/>
          </p:cNvPicPr>
          <p:nvPr/>
        </p:nvPicPr>
        <p:blipFill>
          <a:blip r:embed="rId3"/>
          <a:srcRect/>
          <a:stretch>
            <a:fillRect/>
          </a:stretch>
        </p:blipFill>
        <p:spPr bwMode="auto">
          <a:xfrm>
            <a:off x="4394200" y="2590800"/>
            <a:ext cx="4267200" cy="3200400"/>
          </a:xfrm>
          <a:prstGeom prst="rect">
            <a:avLst/>
          </a:prstGeom>
          <a:noFill/>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283</Words>
  <Application>Microsoft Office PowerPoint</Application>
  <PresentationFormat>Экран (4:3)</PresentationFormat>
  <Paragraphs>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Әтнә Үзәкләштерелгән китапханәләр системасы.</vt:lpstr>
      <vt:lpstr>Слайд 2</vt:lpstr>
      <vt:lpstr>“2009-2014 елга Татарстанда китапханә үсеше”.</vt:lpstr>
      <vt:lpstr>Belem.ru, Таткнигофонд.</vt:lpstr>
      <vt:lpstr>Соло в Татарстане.</vt:lpstr>
      <vt:lpstr>Мәдәният өлкәсендә иҗади коллективларга ярдәм итү максатыннан Татарстан хөкүмәте Грантын отуга багышланган конкурс</vt:lpstr>
      <vt:lpstr>Укучылар белән эш.</vt:lpstr>
      <vt:lpstr>Слайд 8</vt:lpstr>
      <vt:lpstr>Күчмә уку залы.</vt:lpstr>
      <vt:lpstr>Место подвиги - Афганистан</vt:lpstr>
      <vt:lpstr>2013 ел – Экология һәм әйләнә-тирәне саклау елы.</vt:lpstr>
      <vt:lpstr>Китап күргәзмәләре.</vt:lpstr>
      <vt:lpstr>Туган ягым – сина моңым.</vt:lpstr>
      <vt:lpstr>Йөрәккә якын туган җирем.</vt:lpstr>
      <vt:lpstr>Слайд 15</vt:lpstr>
      <vt:lpstr>Табигатьне өйрән һәм сакла.</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Әтнә Үзәкләштерелгән китапханәләр системасы.</dc:title>
  <dc:creator>Рафис</dc:creator>
  <cp:lastModifiedBy>Рафис</cp:lastModifiedBy>
  <cp:revision>36</cp:revision>
  <dcterms:created xsi:type="dcterms:W3CDTF">2013-09-05T08:40:21Z</dcterms:created>
  <dcterms:modified xsi:type="dcterms:W3CDTF">2013-09-19T06:11:55Z</dcterms:modified>
</cp:coreProperties>
</file>